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59" r:id="rId5"/>
    <p:sldId id="263" r:id="rId6"/>
    <p:sldId id="260" r:id="rId7"/>
    <p:sldId id="261" r:id="rId8"/>
    <p:sldId id="262" r:id="rId9"/>
    <p:sldId id="268" r:id="rId10"/>
    <p:sldId id="269" r:id="rId11"/>
    <p:sldId id="279" r:id="rId12"/>
    <p:sldId id="277" r:id="rId13"/>
    <p:sldId id="278" r:id="rId14"/>
    <p:sldId id="270" r:id="rId15"/>
    <p:sldId id="271" r:id="rId16"/>
    <p:sldId id="272" r:id="rId17"/>
    <p:sldId id="273" r:id="rId18"/>
    <p:sldId id="274" r:id="rId19"/>
    <p:sldId id="275" r:id="rId20"/>
    <p:sldId id="276" r:id="rId21"/>
    <p:sldId id="265" r:id="rId22"/>
  </p:sldIdLst>
  <p:sldSz cx="9144000" cy="6858000" type="screen4x3"/>
  <p:notesSz cx="6858000" cy="9144000"/>
  <p:embeddedFontLst>
    <p:embeddedFont>
      <p:font typeface="Constantia" panose="02030602050306030303" pitchFamily="18" charset="0"/>
      <p:regular r:id="rId23"/>
      <p:bold r:id="rId24"/>
      <p:italic r:id="rId25"/>
      <p:boldItalic r:id="rId26"/>
    </p:embeddedFont>
    <p:embeddedFont>
      <p:font typeface="Abadi MT Condensed" panose="020B0506030101010103" pitchFamily="34" charset="0"/>
      <p:regular r:id="rId27"/>
    </p:embeddedFont>
    <p:embeddedFont>
      <p:font typeface="Lucida Calligraphy" panose="03010101010101010101" pitchFamily="66"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7E7460"/>
    <a:srgbClr val="908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5" d="100"/>
          <a:sy n="75" d="100"/>
        </p:scale>
        <p:origin x="1443"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4488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1549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21963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238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A46CC-E2D3-4345-B626-F4A11CD43CBF}"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3021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A46CC-E2D3-4345-B626-F4A11CD43CBF}"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05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A46CC-E2D3-4345-B626-F4A11CD43CBF}"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616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A46CC-E2D3-4345-B626-F4A11CD43CBF}"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0128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A46CC-E2D3-4345-B626-F4A11CD43CBF}"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531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5809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518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A46CC-E2D3-4345-B626-F4A11CD43CBF}" type="datetimeFigureOut">
              <a:rPr lang="en-US" smtClean="0"/>
              <a:t>3/18/2017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307C3-B29B-4874-8BEB-AA1FBE012D5B}" type="slidenum">
              <a:rPr lang="en-US" smtClean="0"/>
              <a:t>‹#›</a:t>
            </a:fld>
            <a:endParaRPr lang="en-US"/>
          </a:p>
        </p:txBody>
      </p:sp>
    </p:spTree>
    <p:extLst>
      <p:ext uri="{BB962C8B-B14F-4D97-AF65-F5344CB8AC3E}">
        <p14:creationId xmlns:p14="http://schemas.microsoft.com/office/powerpoint/2010/main" val="182374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744683" y="1975063"/>
            <a:ext cx="3918857" cy="1862048"/>
          </a:xfrm>
          <a:prstGeom prst="rect">
            <a:avLst/>
          </a:prstGeom>
          <a:noFill/>
        </p:spPr>
        <p:txBody>
          <a:bodyPr wrap="square" rtlCol="0">
            <a:spAutoFit/>
          </a:bodyPr>
          <a:lstStyle/>
          <a:p>
            <a:r>
              <a:rPr lang="en-US" sz="115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p>
        </p:txBody>
      </p:sp>
    </p:spTree>
    <p:extLst>
      <p:ext uri="{BB962C8B-B14F-4D97-AF65-F5344CB8AC3E}">
        <p14:creationId xmlns:p14="http://schemas.microsoft.com/office/powerpoint/2010/main" val="16285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248919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19584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John 13:15 ~ </a:t>
            </a:r>
            <a:r>
              <a:rPr lang="en-US" sz="3200" b="1" dirty="0">
                <a:solidFill>
                  <a:srgbClr val="FFFF00"/>
                </a:solidFill>
                <a:effectLst>
                  <a:outerShdw blurRad="38100" dist="38100" dir="2700000" algn="tl">
                    <a:srgbClr val="000000">
                      <a:alpha val="43137"/>
                    </a:srgbClr>
                  </a:outerShdw>
                </a:effectLst>
                <a:latin typeface="+mj-lt"/>
              </a:rPr>
              <a:t>If I then, your Lord and Teacher, have washed your feet, you also ought to wash one another’s feet.</a:t>
            </a:r>
            <a:endParaRPr lang="en-US" sz="4800" b="1" dirty="0">
              <a:solidFill>
                <a:srgbClr val="FFFF00"/>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247435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416134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Perfected</a:t>
            </a:r>
            <a:r>
              <a:rPr lang="en-US" sz="3200" b="1" dirty="0">
                <a:effectLst>
                  <a:outerShdw blurRad="38100" dist="38100" dir="2700000" algn="tl">
                    <a:srgbClr val="000000">
                      <a:alpha val="43137"/>
                    </a:srgbClr>
                  </a:outerShdw>
                </a:effectLst>
                <a:latin typeface="+mj-lt"/>
              </a:rPr>
              <a:t> ~ </a:t>
            </a:r>
            <a:r>
              <a:rPr lang="en-US" sz="3200" b="1" i="1" dirty="0" err="1">
                <a:solidFill>
                  <a:srgbClr val="FFFF00"/>
                </a:solidFill>
                <a:effectLst>
                  <a:outerShdw blurRad="38100" dist="38100" dir="2700000" algn="tl">
                    <a:srgbClr val="000000">
                      <a:alpha val="43137"/>
                    </a:srgbClr>
                  </a:outerShdw>
                </a:effectLst>
              </a:rPr>
              <a:t>teleioō</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to fill, to bring to completion, to consummate</a:t>
            </a:r>
            <a:endParaRPr lang="en-US" sz="3200" b="1" dirty="0">
              <a:effectLst>
                <a:outerShdw blurRad="38100" dist="38100" dir="2700000" algn="tl">
                  <a:srgbClr val="000000">
                    <a:alpha val="43137"/>
                  </a:srgbClr>
                </a:outerShdw>
              </a:effectLst>
              <a:latin typeface="+mj-lt"/>
            </a:endParaRP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5" name="TextBox 4"/>
          <p:cNvSpPr txBox="1"/>
          <p:nvPr/>
        </p:nvSpPr>
        <p:spPr>
          <a:xfrm>
            <a:off x="682171" y="1828802"/>
            <a:ext cx="8026400" cy="255454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David Guzik ~ </a:t>
            </a:r>
            <a:r>
              <a:rPr lang="en-US" sz="3200" b="1" dirty="0">
                <a:effectLst>
                  <a:outerShdw blurRad="38100" dist="38100" dir="2700000" algn="tl">
                    <a:srgbClr val="000000">
                      <a:alpha val="43137"/>
                    </a:srgbClr>
                  </a:outerShdw>
                </a:effectLst>
                <a:latin typeface="+mj-lt"/>
              </a:rPr>
              <a:t>“The mature Christian will be marked by love. Again, the true measure of maturity is not the image of power, or popularity, or passionate feelings – but the abiding presence of God’s love in our lives, given out to others.”</a:t>
            </a:r>
          </a:p>
        </p:txBody>
      </p:sp>
    </p:spTree>
    <p:extLst>
      <p:ext uri="{BB962C8B-B14F-4D97-AF65-F5344CB8AC3E}">
        <p14:creationId xmlns:p14="http://schemas.microsoft.com/office/powerpoint/2010/main" val="242958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13024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1 Cor. 13:1 ~ </a:t>
            </a:r>
            <a:r>
              <a:rPr lang="en-US" sz="3200" b="1" dirty="0">
                <a:solidFill>
                  <a:srgbClr val="FFFF00"/>
                </a:solidFill>
                <a:effectLst>
                  <a:outerShdw blurRad="38100" dist="38100" dir="2700000" algn="tl">
                    <a:srgbClr val="000000">
                      <a:alpha val="43137"/>
                    </a:srgbClr>
                  </a:outerShdw>
                </a:effectLst>
                <a:latin typeface="+mj-lt"/>
              </a:rPr>
              <a:t>Though I speak with the tongues of men and of angels, but have not love, I have become sounding brass or a clanging cymbal.</a:t>
            </a: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5" name="TextBox 4"/>
          <p:cNvSpPr txBox="1"/>
          <p:nvPr/>
        </p:nvSpPr>
        <p:spPr>
          <a:xfrm>
            <a:off x="682171" y="2336805"/>
            <a:ext cx="8026400" cy="304698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Merrihew Standard Version ~ </a:t>
            </a:r>
            <a:r>
              <a:rPr lang="en-US" sz="3200" b="1" dirty="0">
                <a:solidFill>
                  <a:srgbClr val="FFFF00"/>
                </a:solidFill>
                <a:effectLst>
                  <a:outerShdw blurRad="38100" dist="38100" dir="2700000" algn="tl">
                    <a:srgbClr val="000000">
                      <a:alpha val="43137"/>
                    </a:srgbClr>
                  </a:outerShdw>
                </a:effectLst>
                <a:latin typeface="+mj-lt"/>
              </a:rPr>
              <a:t>If I could speak with the greatest of all oratorical skills or use an ecstatic language fit for heaven itself but was not selfless in my thoughts, words and deeds, those words would only amount to a cacophonous commotion or a raucous racket.</a:t>
            </a:r>
          </a:p>
        </p:txBody>
      </p:sp>
    </p:spTree>
    <p:extLst>
      <p:ext uri="{BB962C8B-B14F-4D97-AF65-F5344CB8AC3E}">
        <p14:creationId xmlns:p14="http://schemas.microsoft.com/office/powerpoint/2010/main" val="39770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382236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Philips ~ </a:t>
            </a:r>
            <a:r>
              <a:rPr lang="en-US" sz="3200" b="1" dirty="0">
                <a:solidFill>
                  <a:srgbClr val="FFFF00"/>
                </a:solidFill>
                <a:effectLst>
                  <a:outerShdw blurRad="38100" dist="38100" dir="2700000" algn="tl">
                    <a:srgbClr val="000000">
                      <a:alpha val="43137"/>
                    </a:srgbClr>
                  </a:outerShdw>
                </a:effectLst>
                <a:latin typeface="+mj-lt"/>
              </a:rPr>
              <a:t>… for fear always contains some of the torture of feeling guilty.</a:t>
            </a: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5" name="TextBox 4"/>
          <p:cNvSpPr txBox="1"/>
          <p:nvPr/>
        </p:nvSpPr>
        <p:spPr>
          <a:xfrm>
            <a:off x="682171" y="1836066"/>
            <a:ext cx="8026400" cy="2062103"/>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C. H. Spurgeon ~ </a:t>
            </a:r>
            <a:r>
              <a:rPr lang="en-US" sz="3200" b="1" dirty="0">
                <a:solidFill>
                  <a:schemeClr val="bg1"/>
                </a:solidFill>
                <a:effectLst>
                  <a:outerShdw blurRad="38100" dist="38100" dir="2700000" algn="tl">
                    <a:srgbClr val="000000">
                      <a:alpha val="43137"/>
                    </a:srgbClr>
                  </a:outerShdw>
                </a:effectLst>
                <a:latin typeface="+mj-lt"/>
              </a:rPr>
              <a:t>“Our lusts are cords that bind us. Fiery trials are sent to burn and consume them. Who fears the flame which will bring him liberty from intolerable bonds?”</a:t>
            </a:r>
          </a:p>
        </p:txBody>
      </p:sp>
    </p:spTree>
    <p:extLst>
      <p:ext uri="{BB962C8B-B14F-4D97-AF65-F5344CB8AC3E}">
        <p14:creationId xmlns:p14="http://schemas.microsoft.com/office/powerpoint/2010/main" val="256589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29084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pic>
        <p:nvPicPr>
          <p:cNvPr id="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328" t="1709" r="1569" b="1819"/>
          <a:stretch/>
        </p:blipFill>
        <p:spPr bwMode="auto">
          <a:xfrm>
            <a:off x="2568280" y="1041439"/>
            <a:ext cx="3998360" cy="383093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99543" y="2431729"/>
            <a:ext cx="2285999" cy="941787"/>
          </a:xfrm>
          <a:prstGeom prst="rect">
            <a:avLst/>
          </a:prstGeom>
          <a:noFill/>
        </p:spPr>
        <p:txBody>
          <a:bodyPr wrap="square" rtlCol="0">
            <a:prstTxWarp prst="textChevronInverted">
              <a:avLst/>
            </a:prstTxWarp>
            <a:spAutoFit/>
            <a:scene3d>
              <a:camera prst="orthographicFront"/>
              <a:lightRig rig="flood" dir="t"/>
            </a:scene3d>
            <a:sp3d extrusionH="184150" prstMaterial="softEdge">
              <a:bevelT w="127000" h="152400"/>
            </a:sp3d>
          </a:bodyPr>
          <a:lstStyle/>
          <a:p>
            <a:r>
              <a:rPr lang="en-US" sz="3600" b="1" dirty="0">
                <a:solidFill>
                  <a:schemeClr val="accent2">
                    <a:lumMod val="50000"/>
                  </a:schemeClr>
                </a:solidFill>
                <a:latin typeface="Lucida Calligraphy" pitchFamily="66" charset="0"/>
              </a:rPr>
              <a:t>John 4:18</a:t>
            </a:r>
          </a:p>
        </p:txBody>
      </p:sp>
      <p:sp>
        <p:nvSpPr>
          <p:cNvPr id="8" name="TextBox 7"/>
          <p:cNvSpPr txBox="1"/>
          <p:nvPr/>
        </p:nvSpPr>
        <p:spPr>
          <a:xfrm rot="737989">
            <a:off x="3198266" y="2233054"/>
            <a:ext cx="527706" cy="707886"/>
          </a:xfrm>
          <a:prstGeom prst="rect">
            <a:avLst/>
          </a:prstGeom>
          <a:noFill/>
        </p:spPr>
        <p:txBody>
          <a:bodyPr wrap="square" rtlCol="0">
            <a:spAutoFit/>
            <a:scene3d>
              <a:camera prst="orthographicFront"/>
              <a:lightRig rig="flood" dir="t"/>
            </a:scene3d>
            <a:sp3d extrusionH="184150" prstMaterial="softEdge">
              <a:bevelT w="127000" h="152400"/>
            </a:sp3d>
          </a:bodyPr>
          <a:lstStyle/>
          <a:p>
            <a:r>
              <a:rPr lang="en-US" sz="4000" b="1" dirty="0">
                <a:solidFill>
                  <a:schemeClr val="accent2">
                    <a:lumMod val="50000"/>
                  </a:schemeClr>
                </a:solidFill>
                <a:latin typeface="Lucida Calligraphy" pitchFamily="66" charset="0"/>
              </a:rPr>
              <a:t>1</a:t>
            </a:r>
          </a:p>
        </p:txBody>
      </p:sp>
      <p:sp>
        <p:nvSpPr>
          <p:cNvPr id="9" name="TextBox 8"/>
          <p:cNvSpPr txBox="1"/>
          <p:nvPr/>
        </p:nvSpPr>
        <p:spPr>
          <a:xfrm>
            <a:off x="477672" y="4819471"/>
            <a:ext cx="8229600" cy="1015663"/>
          </a:xfrm>
          <a:prstGeom prst="rect">
            <a:avLst/>
          </a:prstGeom>
          <a:noFill/>
          <a:effectLst>
            <a:softEdge rad="63500"/>
          </a:effectLst>
        </p:spPr>
        <p:txBody>
          <a:bodyPr wrap="square" rtlCol="0">
            <a:spAutoFit/>
          </a:bodyPr>
          <a:lstStyle/>
          <a:p>
            <a:pPr algn="ctr"/>
            <a:r>
              <a:rPr lang="en-US" sz="3000" b="1" dirty="0">
                <a:solidFill>
                  <a:schemeClr val="bg1">
                    <a:lumMod val="90000"/>
                    <a:lumOff val="10000"/>
                  </a:schemeClr>
                </a:solidFill>
                <a:effectLst>
                  <a:outerShdw blurRad="38100" dist="38100" dir="2700000" algn="tl">
                    <a:srgbClr val="000000">
                      <a:alpha val="43137"/>
                    </a:srgbClr>
                  </a:outerShdw>
                </a:effectLst>
                <a:latin typeface="+mj-lt"/>
              </a:rPr>
              <a:t>“There is no fear in love; but perfect love casts out fear…”</a:t>
            </a:r>
          </a:p>
        </p:txBody>
      </p:sp>
      <p:sp>
        <p:nvSpPr>
          <p:cNvPr id="10" name="TextBox 9"/>
          <p:cNvSpPr txBox="1"/>
          <p:nvPr/>
        </p:nvSpPr>
        <p:spPr>
          <a:xfrm>
            <a:off x="486102" y="4813736"/>
            <a:ext cx="8229600" cy="1015663"/>
          </a:xfrm>
          <a:prstGeom prst="rect">
            <a:avLst/>
          </a:prstGeom>
          <a:noFill/>
          <a:effectLst>
            <a:softEdge rad="63500"/>
          </a:effectLst>
        </p:spPr>
        <p:txBody>
          <a:bodyPr wrap="square" rtlCol="0">
            <a:spAutoFit/>
          </a:bodyPr>
          <a:lstStyle/>
          <a:p>
            <a:pPr algn="ctr"/>
            <a:r>
              <a:rPr lang="en-US" sz="3000" b="1" dirty="0">
                <a:solidFill>
                  <a:schemeClr val="bg1">
                    <a:lumMod val="90000"/>
                    <a:lumOff val="10000"/>
                  </a:schemeClr>
                </a:solidFill>
                <a:effectLst>
                  <a:outerShdw blurRad="38100" dist="38100" dir="2700000" algn="tl">
                    <a:srgbClr val="000000">
                      <a:alpha val="43137"/>
                    </a:srgbClr>
                  </a:outerShdw>
                </a:effectLst>
                <a:latin typeface="+mj-lt"/>
              </a:rPr>
              <a:t>“… for you have had five husbands, and the man you have now is not your husband."</a:t>
            </a:r>
          </a:p>
        </p:txBody>
      </p:sp>
    </p:spTree>
    <p:extLst>
      <p:ext uri="{BB962C8B-B14F-4D97-AF65-F5344CB8AC3E}">
        <p14:creationId xmlns:p14="http://schemas.microsoft.com/office/powerpoint/2010/main" val="9598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xit" presetSubtype="0" fill="hold" grpId="0" nodeType="clickEffect">
                                  <p:stCondLst>
                                    <p:cond delay="0"/>
                                  </p:stCondLst>
                                  <p:iterate type="lt">
                                    <p:tmPct val="0"/>
                                  </p:iterate>
                                  <p:childTnLst>
                                    <p:animEffect transition="out" filter="wipe(down)">
                                      <p:cBhvr>
                                        <p:cTn id="23" dur="180" accel="50000">
                                          <p:stCondLst>
                                            <p:cond delay="1820"/>
                                          </p:stCondLst>
                                        </p:cTn>
                                        <p:tgtEl>
                                          <p:spTgt spid="8"/>
                                        </p:tgtEl>
                                      </p:cBhvr>
                                    </p:animEffect>
                                    <p:anim calcmode="lin" valueType="num">
                                      <p:cBhvr>
                                        <p:cTn id="24"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25"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26"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0"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31" dur="26">
                                          <p:stCondLst>
                                            <p:cond delay="620"/>
                                          </p:stCondLst>
                                        </p:cTn>
                                        <p:tgtEl>
                                          <p:spTgt spid="8"/>
                                        </p:tgtEl>
                                      </p:cBhvr>
                                      <p:to x="100000" y="60000"/>
                                    </p:animScale>
                                    <p:animScale>
                                      <p:cBhvr>
                                        <p:cTn id="32" dur="166" decel="50000">
                                          <p:stCondLst>
                                            <p:cond delay="64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set>
                                      <p:cBhvr>
                                        <p:cTn id="39" dur="1" fill="hold">
                                          <p:stCondLst>
                                            <p:cond delay="1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5" presetClass="exit" presetSubtype="0" fill="hold" grpId="1" nodeType="clickEffect">
                                  <p:stCondLst>
                                    <p:cond delay="0"/>
                                  </p:stCondLst>
                                  <p:childTnLst>
                                    <p:animEffect transition="out" filter="fade">
                                      <p:cBhvr>
                                        <p:cTn id="43" dur="1000"/>
                                        <p:tgtEl>
                                          <p:spTgt spid="9"/>
                                        </p:tgtEl>
                                      </p:cBhvr>
                                    </p:animEffect>
                                    <p:anim calcmode="lin" valueType="num">
                                      <p:cBhvr>
                                        <p:cTn id="44" dur="1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 dur="1000"/>
                                        <p:tgtEl>
                                          <p:spTgt spid="9"/>
                                        </p:tgtEl>
                                        <p:attrNameLst>
                                          <p:attrName>ppt_h</p:attrName>
                                        </p:attrNameLst>
                                      </p:cBhvr>
                                      <p:tavLst>
                                        <p:tav tm="0">
                                          <p:val>
                                            <p:strVal val="ppt_h"/>
                                          </p:val>
                                        </p:tav>
                                        <p:tav tm="100000">
                                          <p:val>
                                            <p:strVal val="ppt_h"/>
                                          </p:val>
                                        </p:tav>
                                      </p:tavLst>
                                    </p:anim>
                                    <p:set>
                                      <p:cBhvr>
                                        <p:cTn id="46" dur="1" fill="hold">
                                          <p:stCondLst>
                                            <p:cond delay="999"/>
                                          </p:stCondLst>
                                        </p:cTn>
                                        <p:tgtEl>
                                          <p:spTgt spid="9"/>
                                        </p:tgtEl>
                                        <p:attrNameLst>
                                          <p:attrName>style.visibility</p:attrName>
                                        </p:attrNameLst>
                                      </p:cBhvr>
                                      <p:to>
                                        <p:strVal val="hidden"/>
                                      </p:to>
                                    </p:set>
                                  </p:childTnLst>
                                </p:cTn>
                              </p:par>
                              <p:par>
                                <p:cTn id="47" presetID="45" presetClass="entr" presetSubtype="0" fill="hold" grpId="0" nodeType="withEffect">
                                  <p:stCondLst>
                                    <p:cond delay="5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ppt_w</p:attrName>
                                        </p:attrNameLst>
                                      </p:cBhvr>
                                      <p:tavLst>
                                        <p:tav tm="0" fmla="#ppt_w*sin(2.5*pi*$)">
                                          <p:val>
                                            <p:fltVal val="0"/>
                                          </p:val>
                                        </p:tav>
                                        <p:tav tm="100000">
                                          <p:val>
                                            <p:fltVal val="1"/>
                                          </p:val>
                                        </p:tav>
                                      </p:tavLst>
                                    </p:anim>
                                    <p:anim calcmode="lin" valueType="num">
                                      <p:cBhvr>
                                        <p:cTn id="51"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j-lt"/>
              </a:rPr>
              <a:t>Why we fear love …</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5" name="TextBox 4"/>
          <p:cNvSpPr txBox="1"/>
          <p:nvPr/>
        </p:nvSpPr>
        <p:spPr>
          <a:xfrm>
            <a:off x="682171" y="1386118"/>
            <a:ext cx="14732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Self</a:t>
            </a:r>
          </a:p>
        </p:txBody>
      </p:sp>
      <p:sp>
        <p:nvSpPr>
          <p:cNvPr id="3" name="TextBox 2"/>
          <p:cNvSpPr txBox="1"/>
          <p:nvPr/>
        </p:nvSpPr>
        <p:spPr>
          <a:xfrm>
            <a:off x="1661883" y="1378857"/>
            <a:ext cx="700314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pity (I’ve been wounded before)</a:t>
            </a:r>
          </a:p>
        </p:txBody>
      </p:sp>
      <p:sp>
        <p:nvSpPr>
          <p:cNvPr id="9" name="TextBox 8"/>
          <p:cNvSpPr txBox="1"/>
          <p:nvPr/>
        </p:nvSpPr>
        <p:spPr>
          <a:xfrm>
            <a:off x="682174" y="1908628"/>
            <a:ext cx="14732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Self</a:t>
            </a:r>
          </a:p>
        </p:txBody>
      </p:sp>
      <p:sp>
        <p:nvSpPr>
          <p:cNvPr id="10" name="TextBox 9"/>
          <p:cNvSpPr txBox="1"/>
          <p:nvPr/>
        </p:nvSpPr>
        <p:spPr>
          <a:xfrm>
            <a:off x="1661886" y="1901367"/>
            <a:ext cx="700314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protection (someone might take advantage)</a:t>
            </a:r>
          </a:p>
        </p:txBody>
      </p:sp>
      <p:sp>
        <p:nvSpPr>
          <p:cNvPr id="11" name="TextBox 10"/>
          <p:cNvSpPr txBox="1"/>
          <p:nvPr/>
        </p:nvSpPr>
        <p:spPr>
          <a:xfrm>
            <a:off x="682177" y="2438401"/>
            <a:ext cx="14732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Self</a:t>
            </a:r>
          </a:p>
        </p:txBody>
      </p:sp>
      <p:sp>
        <p:nvSpPr>
          <p:cNvPr id="12" name="TextBox 11"/>
          <p:cNvSpPr txBox="1"/>
          <p:nvPr/>
        </p:nvSpPr>
        <p:spPr>
          <a:xfrm>
            <a:off x="1661889" y="2431140"/>
            <a:ext cx="700314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promotion (I want to appear more spiritual)</a:t>
            </a:r>
          </a:p>
        </p:txBody>
      </p:sp>
      <p:sp>
        <p:nvSpPr>
          <p:cNvPr id="13" name="TextBox 12"/>
          <p:cNvSpPr txBox="1"/>
          <p:nvPr/>
        </p:nvSpPr>
        <p:spPr>
          <a:xfrm>
            <a:off x="1011622" y="1389491"/>
            <a:ext cx="2358572"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Self</a:t>
            </a:r>
          </a:p>
        </p:txBody>
      </p:sp>
    </p:spTree>
    <p:extLst>
      <p:ext uri="{BB962C8B-B14F-4D97-AF65-F5344CB8AC3E}">
        <p14:creationId xmlns:p14="http://schemas.microsoft.com/office/powerpoint/2010/main" val="265949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3" presetClass="emph" presetSubtype="2" fill="hold" grpId="2" nodeType="withEffect">
                                  <p:stCondLst>
                                    <p:cond delay="0"/>
                                  </p:stCondLst>
                                  <p:childTnLst>
                                    <p:animClr clrSpc="rgb" dir="cw">
                                      <p:cBhvr override="childStyle">
                                        <p:cTn id="29" dur="2000" fill="hold"/>
                                        <p:tgtEl>
                                          <p:spTgt spid="3"/>
                                        </p:tgtEl>
                                        <p:attrNameLst>
                                          <p:attrName>style.color</p:attrName>
                                        </p:attrNameLst>
                                      </p:cBhvr>
                                      <p:to>
                                        <a:schemeClr val="accent2"/>
                                      </p:to>
                                    </p:animClr>
                                  </p:childTnLst>
                                </p:cTn>
                              </p:par>
                              <p:par>
                                <p:cTn id="30" presetID="3" presetClass="emph" presetSubtype="2" fill="hold" grpId="2" nodeType="withEffect">
                                  <p:stCondLst>
                                    <p:cond delay="0"/>
                                  </p:stCondLst>
                                  <p:childTnLst>
                                    <p:animClr clrSpc="rgb" dir="cw">
                                      <p:cBhvr override="childStyle">
                                        <p:cTn id="31" dur="2000" fill="hold"/>
                                        <p:tgtEl>
                                          <p:spTgt spid="5"/>
                                        </p:tgtEl>
                                        <p:attrNameLst>
                                          <p:attrName>style.color</p:attrName>
                                        </p:attrNameLst>
                                      </p:cBhvr>
                                      <p:to>
                                        <a:schemeClr val="accent2"/>
                                      </p:to>
                                    </p:animClr>
                                  </p:childTnLst>
                                </p:cTn>
                              </p:par>
                              <p:par>
                                <p:cTn id="32" presetID="3" presetClass="emph" presetSubtype="2" fill="hold" grpId="3" nodeType="withEffect">
                                  <p:stCondLst>
                                    <p:cond delay="0"/>
                                  </p:stCondLst>
                                  <p:childTnLst>
                                    <p:animClr clrSpc="rgb" dir="cw">
                                      <p:cBhvr override="childStyle">
                                        <p:cTn id="33" dur="2000" fill="hold"/>
                                        <p:tgtEl>
                                          <p:spTgt spid="13"/>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3" presetClass="emph" presetSubtype="2" fill="hold" grpId="2" nodeType="withEffect">
                                  <p:stCondLst>
                                    <p:cond delay="0"/>
                                  </p:stCondLst>
                                  <p:childTnLst>
                                    <p:animClr clrSpc="rgb" dir="cw">
                                      <p:cBhvr override="childStyle">
                                        <p:cTn id="43" dur="2000" fill="hold"/>
                                        <p:tgtEl>
                                          <p:spTgt spid="9"/>
                                        </p:tgtEl>
                                        <p:attrNameLst>
                                          <p:attrName>style.color</p:attrName>
                                        </p:attrNameLst>
                                      </p:cBhvr>
                                      <p:to>
                                        <a:schemeClr val="accent2"/>
                                      </p:to>
                                    </p:animClr>
                                  </p:childTnLst>
                                </p:cTn>
                              </p:par>
                              <p:par>
                                <p:cTn id="44" presetID="3" presetClass="emph" presetSubtype="2" fill="hold" grpId="2" nodeType="withEffect">
                                  <p:stCondLst>
                                    <p:cond delay="0"/>
                                  </p:stCondLst>
                                  <p:childTnLst>
                                    <p:animClr clrSpc="rgb" dir="cw">
                                      <p:cBhvr override="childStyle">
                                        <p:cTn id="45" dur="2000" fill="hold"/>
                                        <p:tgtEl>
                                          <p:spTgt spid="10"/>
                                        </p:tgtEl>
                                        <p:attrNameLst>
                                          <p:attrName>style.color</p:attrName>
                                        </p:attrNameLst>
                                      </p:cBhvr>
                                      <p:to>
                                        <a:schemeClr val="accent2"/>
                                      </p:to>
                                    </p:animClr>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grpId="1" nodeType="clickEffect">
                                  <p:stCondLst>
                                    <p:cond delay="0"/>
                                  </p:stCondLst>
                                  <p:childTnLst>
                                    <p:animScale>
                                      <p:cBhvr>
                                        <p:cTn id="49" dur="2000" fill="hold"/>
                                        <p:tgtEl>
                                          <p:spTgt spid="13"/>
                                        </p:tgtEl>
                                      </p:cBhvr>
                                      <p:by x="400000" y="400000"/>
                                    </p:animScale>
                                  </p:childTnLst>
                                </p:cTn>
                              </p:par>
                              <p:par>
                                <p:cTn id="50" presetID="42" presetClass="path" presetSubtype="0" fill="hold" grpId="2" nodeType="withEffect">
                                  <p:stCondLst>
                                    <p:cond delay="0"/>
                                  </p:stCondLst>
                                  <p:childTnLst>
                                    <p:animMotion origin="layout" path="M -3.33333E-6 1.11111E-6 L 0.56997 0.2956 " pathEditMode="relative" rAng="0" ptsTypes="AA">
                                      <p:cBhvr>
                                        <p:cTn id="51" dur="2000" fill="hold"/>
                                        <p:tgtEl>
                                          <p:spTgt spid="13"/>
                                        </p:tgtEl>
                                        <p:attrNameLst>
                                          <p:attrName>ppt_x</p:attrName>
                                          <p:attrName>ppt_y</p:attrName>
                                        </p:attrNameLst>
                                      </p:cBhvr>
                                      <p:rCtr x="28490" y="14769"/>
                                    </p:animMotion>
                                  </p:childTnLst>
                                </p:cTn>
                              </p:par>
                              <p:par>
                                <p:cTn id="52" presetID="3" presetClass="emph" presetSubtype="2" fill="hold" grpId="4" nodeType="withEffect">
                                  <p:stCondLst>
                                    <p:cond delay="0"/>
                                  </p:stCondLst>
                                  <p:childTnLst>
                                    <p:animClr clrSpc="rgb" dir="cw">
                                      <p:cBhvr override="childStyle">
                                        <p:cTn id="53" dur="2000" fill="hold"/>
                                        <p:tgtEl>
                                          <p:spTgt spid="13"/>
                                        </p:tgtEl>
                                        <p:attrNameLst>
                                          <p:attrName>style.color</p:attrName>
                                        </p:attrNameLst>
                                      </p:cBhvr>
                                      <p:to>
                                        <a:schemeClr val="bg1"/>
                                      </p:to>
                                    </p:animClr>
                                  </p:childTnLst>
                                </p:cTn>
                              </p:par>
                              <p:par>
                                <p:cTn id="54" presetID="10" presetClass="exit" presetSubtype="0" fill="hold" grpId="1" nodeType="with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P spid="3" grpId="0"/>
      <p:bldP spid="3" grpId="1"/>
      <p:bldP spid="3" grpId="2"/>
      <p:bldP spid="9" grpId="0"/>
      <p:bldP spid="9" grpId="1"/>
      <p:bldP spid="9" grpId="2"/>
      <p:bldP spid="10" grpId="0"/>
      <p:bldP spid="10" grpId="1"/>
      <p:bldP spid="10" grpId="2"/>
      <p:bldP spid="11" grpId="0"/>
      <p:bldP spid="11" grpId="1"/>
      <p:bldP spid="12" grpId="0"/>
      <p:bldP spid="12" grpId="1"/>
      <p:bldP spid="13" grpId="0"/>
      <p:bldP spid="13" grpId="1"/>
      <p:bldP spid="13" grpId="2"/>
      <p:bldP spid="13" grpId="3"/>
      <p:bldP spid="13" grpId="4"/>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37796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355495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Love</a:t>
            </a:r>
            <a:r>
              <a:rPr lang="en-US" sz="3200" b="1" dirty="0">
                <a:effectLst>
                  <a:outerShdw blurRad="38100" dist="38100" dir="2700000" algn="tl">
                    <a:srgbClr val="000000">
                      <a:alpha val="43137"/>
                    </a:srgbClr>
                  </a:outerShdw>
                </a:effectLst>
                <a:latin typeface="+mj-lt"/>
              </a:rPr>
              <a:t> ~ </a:t>
            </a:r>
            <a:r>
              <a:rPr lang="en-US" sz="3200" b="1" i="1" dirty="0" err="1">
                <a:solidFill>
                  <a:srgbClr val="FFFF00"/>
                </a:solidFill>
                <a:effectLst>
                  <a:outerShdw blurRad="38100" dist="38100" dir="2700000" algn="tl">
                    <a:srgbClr val="000000">
                      <a:alpha val="43137"/>
                    </a:srgbClr>
                  </a:outerShdw>
                </a:effectLst>
              </a:rPr>
              <a:t>agapaō</a:t>
            </a:r>
            <a:r>
              <a:rPr lang="en-US" sz="3200" b="1" dirty="0">
                <a:effectLst>
                  <a:outerShdw blurRad="38100" dist="38100" dir="2700000" algn="tl">
                    <a:srgbClr val="000000">
                      <a:alpha val="43137"/>
                    </a:srgbClr>
                  </a:outerShdw>
                </a:effectLst>
                <a:latin typeface="+mj-lt"/>
              </a:rPr>
              <a:t> – 18x in chapter 4</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5" name="TextBox 4"/>
          <p:cNvSpPr txBox="1"/>
          <p:nvPr/>
        </p:nvSpPr>
        <p:spPr>
          <a:xfrm>
            <a:off x="682171" y="1386118"/>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Chapter 1, </a:t>
            </a:r>
            <a:r>
              <a:rPr lang="en-US" sz="3200" b="1" i="1" dirty="0">
                <a:solidFill>
                  <a:srgbClr val="FFFF00"/>
                </a:solidFill>
                <a:effectLst>
                  <a:outerShdw blurRad="38100" dist="38100" dir="2700000" algn="tl">
                    <a:srgbClr val="000000">
                      <a:alpha val="43137"/>
                    </a:srgbClr>
                  </a:outerShdw>
                </a:effectLst>
              </a:rPr>
              <a:t>koinonia</a:t>
            </a:r>
            <a:r>
              <a:rPr lang="en-US" sz="3200" b="1" i="1" dirty="0">
                <a:effectLst>
                  <a:outerShdw blurRad="38100" dist="38100" dir="2700000" algn="tl">
                    <a:srgbClr val="000000">
                      <a:alpha val="43137"/>
                    </a:srgbClr>
                  </a:outerShdw>
                </a:effectLst>
                <a:latin typeface="+mj-lt"/>
              </a:rPr>
              <a:t> – love through fellowship</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682174" y="1930404"/>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Chapter 2, </a:t>
            </a:r>
            <a:r>
              <a:rPr lang="en-US" sz="3200" b="1" i="1" dirty="0" err="1">
                <a:solidFill>
                  <a:srgbClr val="FFFF00"/>
                </a:solidFill>
                <a:effectLst>
                  <a:outerShdw blurRad="38100" dist="38100" dir="2700000" algn="tl">
                    <a:srgbClr val="000000">
                      <a:alpha val="43137"/>
                    </a:srgbClr>
                  </a:outerShdw>
                </a:effectLst>
              </a:rPr>
              <a:t>ginōskō</a:t>
            </a:r>
            <a:r>
              <a:rPr lang="en-US" sz="3200" b="1" i="1" dirty="0">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and </a:t>
            </a:r>
            <a:r>
              <a:rPr lang="en-US" sz="3200" b="1" i="1" dirty="0" err="1">
                <a:solidFill>
                  <a:srgbClr val="FFFF00"/>
                </a:solidFill>
                <a:effectLst>
                  <a:outerShdw blurRad="38100" dist="38100" dir="2700000" algn="tl">
                    <a:srgbClr val="000000">
                      <a:alpha val="43137"/>
                    </a:srgbClr>
                  </a:outerShdw>
                </a:effectLst>
              </a:rPr>
              <a:t>oida</a:t>
            </a:r>
            <a:r>
              <a:rPr lang="en-US" sz="3200" b="1" dirty="0">
                <a:effectLst>
                  <a:outerShdw blurRad="38100" dist="38100" dir="2700000" algn="tl">
                    <a:srgbClr val="000000">
                      <a:alpha val="43137"/>
                    </a:srgbClr>
                  </a:outerShdw>
                </a:effectLst>
                <a:latin typeface="+mj-lt"/>
              </a:rPr>
              <a:t> </a:t>
            </a:r>
            <a:r>
              <a:rPr lang="en-US" sz="3200" b="1" i="1" dirty="0">
                <a:effectLst>
                  <a:outerShdw blurRad="38100" dist="38100" dir="2700000" algn="tl">
                    <a:srgbClr val="000000">
                      <a:alpha val="43137"/>
                    </a:srgbClr>
                  </a:outerShdw>
                </a:effectLst>
                <a:latin typeface="+mj-lt"/>
              </a:rPr>
              <a:t> – love through knowledge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674920" y="2939147"/>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Chapter 3, </a:t>
            </a:r>
            <a:r>
              <a:rPr lang="en-US" sz="3200" b="1" i="1" dirty="0" err="1">
                <a:solidFill>
                  <a:srgbClr val="FFFF00"/>
                </a:solidFill>
                <a:effectLst>
                  <a:outerShdw blurRad="38100" dist="38100" dir="2700000" algn="tl">
                    <a:srgbClr val="000000">
                      <a:alpha val="43137"/>
                    </a:srgbClr>
                  </a:outerShdw>
                </a:effectLst>
              </a:rPr>
              <a:t>menō</a:t>
            </a:r>
            <a:r>
              <a:rPr lang="en-US" sz="3200" b="1" dirty="0">
                <a:effectLst>
                  <a:outerShdw blurRad="38100" dist="38100" dir="2700000" algn="tl">
                    <a:srgbClr val="000000">
                      <a:alpha val="43137"/>
                    </a:srgbClr>
                  </a:outerShdw>
                </a:effectLst>
                <a:latin typeface="+mj-lt"/>
              </a:rPr>
              <a:t> </a:t>
            </a:r>
            <a:r>
              <a:rPr lang="en-US" sz="3200" b="1" i="1" dirty="0">
                <a:effectLst>
                  <a:outerShdw blurRad="38100" dist="38100" dir="2700000" algn="tl">
                    <a:srgbClr val="000000">
                      <a:alpha val="43137"/>
                    </a:srgbClr>
                  </a:outerShdw>
                </a:effectLst>
                <a:latin typeface="+mj-lt"/>
              </a:rPr>
              <a:t> – love through abiding</a:t>
            </a:r>
            <a:endParaRPr lang="en-US" sz="3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465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j-lt"/>
              </a:rPr>
              <a:t>The four loves</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5" name="TextBox 4"/>
          <p:cNvSpPr txBox="1"/>
          <p:nvPr/>
        </p:nvSpPr>
        <p:spPr>
          <a:xfrm>
            <a:off x="682171" y="1386118"/>
            <a:ext cx="4332515"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i="1" dirty="0" err="1">
                <a:solidFill>
                  <a:srgbClr val="FFFF00"/>
                </a:solidFill>
                <a:effectLst>
                  <a:outerShdw blurRad="38100" dist="38100" dir="2700000" algn="tl">
                    <a:srgbClr val="000000">
                      <a:alpha val="43137"/>
                    </a:srgbClr>
                  </a:outerShdw>
                </a:effectLst>
              </a:rPr>
              <a:t>Storg</a:t>
            </a:r>
            <a:r>
              <a:rPr lang="en-US" sz="3200" b="1" i="1" dirty="0" err="1">
                <a:solidFill>
                  <a:srgbClr val="FFFF00"/>
                </a:solidFill>
                <a:effectLst>
                  <a:outerShdw blurRad="38100" dist="38100" dir="2700000" algn="tl">
                    <a:srgbClr val="000000">
                      <a:alpha val="43137"/>
                    </a:srgbClr>
                  </a:outerShdw>
                </a:effectLst>
                <a:cs typeface="Times New Roman" panose="02020603050405020304" pitchFamily="18" charset="0"/>
              </a:rPr>
              <a:t>ē</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682173" y="1930404"/>
            <a:ext cx="7271655"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i="1" dirty="0">
                <a:solidFill>
                  <a:srgbClr val="FFFF00"/>
                </a:solidFill>
                <a:effectLst>
                  <a:outerShdw blurRad="38100" dist="38100" dir="2700000" algn="tl">
                    <a:srgbClr val="000000">
                      <a:alpha val="43137"/>
                    </a:srgbClr>
                  </a:outerShdw>
                </a:effectLst>
              </a:rPr>
              <a:t>Eros</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674920" y="2467436"/>
            <a:ext cx="5348509"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i="1" dirty="0" err="1">
                <a:solidFill>
                  <a:srgbClr val="FFFF00"/>
                </a:solidFill>
                <a:effectLst>
                  <a:outerShdw blurRad="38100" dist="38100" dir="2700000" algn="tl">
                    <a:srgbClr val="000000">
                      <a:alpha val="43137"/>
                    </a:srgbClr>
                  </a:outerShdw>
                </a:effectLst>
              </a:rPr>
              <a:t>Philos</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8" name="TextBox 7"/>
          <p:cNvSpPr txBox="1"/>
          <p:nvPr/>
        </p:nvSpPr>
        <p:spPr>
          <a:xfrm>
            <a:off x="674923" y="3004465"/>
            <a:ext cx="4869534"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i="1" dirty="0" err="1">
                <a:solidFill>
                  <a:srgbClr val="FFFF00"/>
                </a:solidFill>
                <a:effectLst>
                  <a:outerShdw blurRad="38100" dist="38100" dir="2700000" algn="tl">
                    <a:srgbClr val="000000">
                      <a:alpha val="43137"/>
                    </a:srgbClr>
                  </a:outerShdw>
                </a:effectLst>
              </a:rPr>
              <a:t>Agapaō</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3" name="TextBox 2"/>
          <p:cNvSpPr txBox="1"/>
          <p:nvPr/>
        </p:nvSpPr>
        <p:spPr>
          <a:xfrm>
            <a:off x="2353490" y="1392642"/>
            <a:ext cx="2213428"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 family love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9" name="TextBox 8"/>
          <p:cNvSpPr txBox="1"/>
          <p:nvPr/>
        </p:nvSpPr>
        <p:spPr>
          <a:xfrm>
            <a:off x="1951608" y="1936012"/>
            <a:ext cx="5779413" cy="584775"/>
          </a:xfrm>
          <a:prstGeom prst="rect">
            <a:avLst/>
          </a:prstGeom>
          <a:noFill/>
        </p:spPr>
        <p:txBody>
          <a:bodyPr wrap="square" rtlCol="0">
            <a:spAutoFit/>
          </a:bodyPr>
          <a:lstStyle/>
          <a:p>
            <a:r>
              <a:rPr lang="en-US" sz="3200" b="1">
                <a:effectLst>
                  <a:outerShdw blurRad="38100" dist="38100" dir="2700000" algn="tl">
                    <a:srgbClr val="000000">
                      <a:alpha val="43137"/>
                    </a:srgbClr>
                  </a:outerShdw>
                </a:effectLst>
                <a:latin typeface="+mj-lt"/>
              </a:rPr>
              <a:t>– not </a:t>
            </a:r>
            <a:r>
              <a:rPr lang="en-US" sz="3200" b="1" i="1">
                <a:effectLst>
                  <a:outerShdw blurRad="38100" dist="38100" dir="2700000" algn="tl">
                    <a:srgbClr val="000000">
                      <a:alpha val="43137"/>
                    </a:srgbClr>
                  </a:outerShdw>
                </a:effectLst>
                <a:latin typeface="+mj-lt"/>
              </a:rPr>
              <a:t>sexual</a:t>
            </a:r>
            <a:r>
              <a:rPr lang="en-US" sz="3200" b="1">
                <a:effectLst>
                  <a:outerShdw blurRad="38100" dist="38100" dir="2700000" algn="tl">
                    <a:srgbClr val="000000">
                      <a:alpha val="43137"/>
                    </a:srgbClr>
                  </a:outerShdw>
                </a:effectLst>
                <a:latin typeface="+mj-lt"/>
              </a:rPr>
              <a:t>  love, but </a:t>
            </a:r>
            <a:r>
              <a:rPr lang="en-US" sz="3200" b="1" i="1">
                <a:effectLst>
                  <a:outerShdw blurRad="38100" dist="38100" dir="2700000" algn="tl">
                    <a:srgbClr val="000000">
                      <a:alpha val="43137"/>
                    </a:srgbClr>
                  </a:outerShdw>
                </a:effectLst>
                <a:latin typeface="+mj-lt"/>
              </a:rPr>
              <a:t>sensual</a:t>
            </a:r>
            <a:r>
              <a:rPr lang="en-US" sz="3200" b="1">
                <a:effectLst>
                  <a:outerShdw blurRad="38100" dist="38100" dir="2700000" algn="tl">
                    <a:srgbClr val="000000">
                      <a:alpha val="43137"/>
                    </a:srgbClr>
                  </a:outerShdw>
                </a:effectLst>
                <a:latin typeface="+mj-lt"/>
              </a:rPr>
              <a:t>  love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2290048" y="2472874"/>
            <a:ext cx="3006509"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 </a:t>
            </a:r>
            <a:r>
              <a:rPr lang="en-US" sz="3200" b="1" i="1" dirty="0">
                <a:effectLst>
                  <a:outerShdw blurRad="38100" dist="38100" dir="2700000" algn="tl">
                    <a:srgbClr val="000000">
                      <a:alpha val="43137"/>
                    </a:srgbClr>
                  </a:outerShdw>
                </a:effectLst>
                <a:latin typeface="+mj-lt"/>
              </a:rPr>
              <a:t>friendly  </a:t>
            </a:r>
            <a:r>
              <a:rPr lang="en-US" sz="3200" b="1" dirty="0">
                <a:effectLst>
                  <a:outerShdw blurRad="38100" dist="38100" dir="2700000" algn="tl">
                    <a:srgbClr val="000000">
                      <a:alpha val="43137"/>
                    </a:srgbClr>
                  </a:outerShdw>
                </a:effectLst>
                <a:latin typeface="+mj-lt"/>
              </a:rPr>
              <a:t>love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2564714" y="3003110"/>
            <a:ext cx="2837145"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t>
            </a:r>
            <a:r>
              <a:rPr lang="en-US" sz="3200" b="1" i="1" dirty="0">
                <a:effectLst>
                  <a:outerShdw blurRad="38100" dist="38100" dir="2700000" algn="tl">
                    <a:srgbClr val="000000">
                      <a:alpha val="43137"/>
                    </a:srgbClr>
                  </a:outerShdw>
                </a:effectLst>
                <a:latin typeface="+mj-lt"/>
              </a:rPr>
              <a:t> selfless </a:t>
            </a:r>
            <a:r>
              <a:rPr lang="en-US" sz="3200" b="1" dirty="0">
                <a:effectLst>
                  <a:outerShdw blurRad="38100" dist="38100" dir="2700000" algn="tl">
                    <a:srgbClr val="000000">
                      <a:alpha val="43137"/>
                    </a:srgbClr>
                  </a:outerShdw>
                </a:effectLst>
                <a:latin typeface="+mj-lt"/>
              </a:rPr>
              <a:t>love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12" name="Right Brace 11"/>
          <p:cNvSpPr/>
          <p:nvPr/>
        </p:nvSpPr>
        <p:spPr>
          <a:xfrm>
            <a:off x="2533816" y="1447997"/>
            <a:ext cx="378573" cy="1550035"/>
          </a:xfrm>
          <a:prstGeom prst="rightBrace">
            <a:avLst>
              <a:gd name="adj1" fmla="val 8333"/>
              <a:gd name="adj2" fmla="val 50619"/>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067988" y="1933731"/>
            <a:ext cx="2598295" cy="584775"/>
          </a:xfrm>
          <a:prstGeom prst="rect">
            <a:avLst/>
          </a:prstGeom>
          <a:noFill/>
        </p:spPr>
        <p:txBody>
          <a:bodyPr wrap="square" rtlCol="0">
            <a:spAutoFit/>
          </a:bodyPr>
          <a:lstStyle/>
          <a:p>
            <a:r>
              <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rPr>
              <a:t>because of</a:t>
            </a:r>
          </a:p>
        </p:txBody>
      </p:sp>
      <p:sp>
        <p:nvSpPr>
          <p:cNvPr id="14" name="TextBox 13"/>
          <p:cNvSpPr txBox="1"/>
          <p:nvPr/>
        </p:nvSpPr>
        <p:spPr>
          <a:xfrm>
            <a:off x="2545832" y="3010525"/>
            <a:ext cx="2598295" cy="584775"/>
          </a:xfrm>
          <a:prstGeom prst="rect">
            <a:avLst/>
          </a:prstGeom>
          <a:noFill/>
        </p:spPr>
        <p:txBody>
          <a:bodyPr wrap="square" rtlCol="0">
            <a:spAutoFit/>
          </a:bodyPr>
          <a:lstStyle/>
          <a:p>
            <a:r>
              <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rPr>
              <a:t>– because</a:t>
            </a:r>
          </a:p>
        </p:txBody>
      </p:sp>
    </p:spTree>
    <p:extLst>
      <p:ext uri="{BB962C8B-B14F-4D97-AF65-F5344CB8AC3E}">
        <p14:creationId xmlns:p14="http://schemas.microsoft.com/office/powerpoint/2010/main" val="324320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par>
                          <p:cTn id="51" fill="hold">
                            <p:stCondLst>
                              <p:cond delay="500"/>
                            </p:stCondLst>
                            <p:childTnLst>
                              <p:par>
                                <p:cTn id="52" presetID="16" presetClass="entr" presetSubtype="42"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outHorizontal)">
                                      <p:cBhvr>
                                        <p:cTn id="54" dur="500"/>
                                        <p:tgtEl>
                                          <p:spTgt spid="12"/>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3" grpId="0"/>
      <p:bldP spid="3" grpId="1"/>
      <p:bldP spid="9" grpId="0"/>
      <p:bldP spid="9" grpId="1"/>
      <p:bldP spid="10" grpId="0"/>
      <p:bldP spid="10" grpId="1"/>
      <p:bldP spid="11" grpId="0"/>
      <p:bldP spid="11" grpId="1"/>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23481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Blaise Pascal ~ </a:t>
            </a:r>
            <a:r>
              <a:rPr lang="en-US" sz="3200" b="1" dirty="0">
                <a:effectLst>
                  <a:outerShdw blurRad="38100" dist="38100" dir="2700000" algn="tl">
                    <a:srgbClr val="000000">
                      <a:alpha val="43137"/>
                    </a:srgbClr>
                  </a:outerShdw>
                </a:effectLst>
                <a:latin typeface="+mj-lt"/>
              </a:rPr>
              <a:t>“Human things must be known to be loved; divine things must be loved to be known.”</a:t>
            </a: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6" name="TextBox 5"/>
          <p:cNvSpPr txBox="1"/>
          <p:nvPr/>
        </p:nvSpPr>
        <p:spPr>
          <a:xfrm>
            <a:off x="449946" y="1850572"/>
            <a:ext cx="8229600" cy="353943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Phillip Yancey ~ </a:t>
            </a:r>
            <a:r>
              <a:rPr lang="en-US" sz="3200" b="1" dirty="0">
                <a:effectLst>
                  <a:outerShdw blurRad="38100" dist="38100" dir="2700000" algn="tl">
                    <a:srgbClr val="000000">
                      <a:alpha val="43137"/>
                    </a:srgbClr>
                  </a:outerShdw>
                </a:effectLst>
                <a:latin typeface="+mj-lt"/>
              </a:rPr>
              <a:t>“Sociologists have a theory of the looking-glass self: you become what the most important person in your life (wife, father, boss, etc.) thinks you are. How would my life change if I truly believed the Bible’s astounding words about God's love for me, if I looked in the mirror and saw what God sees.”</a:t>
            </a:r>
          </a:p>
        </p:txBody>
      </p:sp>
    </p:spTree>
    <p:extLst>
      <p:ext uri="{BB962C8B-B14F-4D97-AF65-F5344CB8AC3E}">
        <p14:creationId xmlns:p14="http://schemas.microsoft.com/office/powerpoint/2010/main" val="24286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Tree>
    <p:extLst>
      <p:ext uri="{BB962C8B-B14F-4D97-AF65-F5344CB8AC3E}">
        <p14:creationId xmlns:p14="http://schemas.microsoft.com/office/powerpoint/2010/main" val="32237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p:cNvSpPr/>
          <p:nvPr/>
        </p:nvSpPr>
        <p:spPr>
          <a:xfrm>
            <a:off x="6401981" y="2208607"/>
            <a:ext cx="1040914"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943" y="841830"/>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1 Pet. 4:8-10 ~ </a:t>
            </a:r>
            <a:r>
              <a:rPr lang="en-US" sz="3200" b="1" baseline="30000" dirty="0">
                <a:effectLst>
                  <a:outerShdw blurRad="38100" dist="38100" dir="2700000" algn="tl">
                    <a:srgbClr val="000000">
                      <a:alpha val="43137"/>
                    </a:srgbClr>
                  </a:outerShdw>
                </a:effectLst>
                <a:latin typeface="+mj-lt"/>
              </a:rPr>
              <a:t>8</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And above all things have fervent love for one another, for “love will cover a multitude of sins.”</a:t>
            </a:r>
            <a:r>
              <a:rPr lang="en-US" sz="3200" b="1" dirty="0">
                <a:effectLst>
                  <a:outerShdw blurRad="38100" dist="38100" dir="2700000" algn="tl">
                    <a:srgbClr val="000000">
                      <a:alpha val="43137"/>
                    </a:srgbClr>
                  </a:outerShdw>
                </a:effectLst>
                <a:latin typeface="+mj-lt"/>
              </a:rPr>
              <a:t> </a:t>
            </a:r>
            <a:r>
              <a:rPr lang="en-US" sz="3200" b="1" baseline="30000" dirty="0">
                <a:effectLst>
                  <a:outerShdw blurRad="38100" dist="38100" dir="2700000" algn="tl">
                    <a:srgbClr val="000000">
                      <a:alpha val="43137"/>
                    </a:srgbClr>
                  </a:outerShdw>
                </a:effectLst>
                <a:latin typeface="+mj-lt"/>
              </a:rPr>
              <a:t>9</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Be hospitable to one another without grumbling. </a:t>
            </a:r>
            <a:r>
              <a:rPr lang="en-US" sz="3200" b="1" baseline="30000" dirty="0">
                <a:effectLst>
                  <a:outerShdw blurRad="38100" dist="38100" dir="2700000" algn="tl">
                    <a:srgbClr val="000000">
                      <a:alpha val="43137"/>
                    </a:srgbClr>
                  </a:outerShdw>
                </a:effectLst>
                <a:latin typeface="+mj-lt"/>
              </a:rPr>
              <a:t>10</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As each one has received a gift, minister it to one another, as good stewards of the manifold grace of God.</a:t>
            </a:r>
          </a:p>
        </p:txBody>
      </p:sp>
      <p:sp>
        <p:nvSpPr>
          <p:cNvPr id="4" name="TextBox 3"/>
          <p:cNvSpPr txBox="1"/>
          <p:nvPr/>
        </p:nvSpPr>
        <p:spPr>
          <a:xfrm>
            <a:off x="3403599" y="-291827"/>
            <a:ext cx="3918857" cy="1323439"/>
          </a:xfrm>
          <a:prstGeom prst="rect">
            <a:avLst/>
          </a:prstGeom>
          <a:noFill/>
        </p:spPr>
        <p:txBody>
          <a:bodyPr wrap="square" rtlCol="0">
            <a:spAutoFit/>
          </a:bodyPr>
          <a:lstStyle/>
          <a:p>
            <a:r>
              <a:rPr lang="en-US" sz="8000" dirty="0">
                <a:solidFill>
                  <a:schemeClr val="bg1"/>
                </a:solidFill>
                <a:effectLst>
                  <a:outerShdw blurRad="50800" dist="127000" dir="2700000" algn="tl" rotWithShape="0">
                    <a:prstClr val="black">
                      <a:alpha val="50000"/>
                    </a:prstClr>
                  </a:outerShdw>
                </a:effectLst>
                <a:latin typeface="Constantia" panose="02030602050306030303" pitchFamily="18" charset="0"/>
              </a:rPr>
              <a:t>4:7-18</a:t>
            </a:r>
            <a:endPar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endParaRPr>
          </a:p>
        </p:txBody>
      </p:sp>
      <p:sp>
        <p:nvSpPr>
          <p:cNvPr id="6" name="TextBox 5"/>
          <p:cNvSpPr txBox="1"/>
          <p:nvPr/>
        </p:nvSpPr>
        <p:spPr>
          <a:xfrm>
            <a:off x="682171" y="3822473"/>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Gift</a:t>
            </a:r>
            <a:r>
              <a:rPr lang="en-US" sz="3200" b="1" dirty="0">
                <a:effectLst>
                  <a:outerShdw blurRad="38100" dist="38100" dir="2700000" algn="tl">
                    <a:srgbClr val="000000">
                      <a:alpha val="43137"/>
                    </a:srgbClr>
                  </a:outerShdw>
                </a:effectLst>
                <a:latin typeface="+mj-lt"/>
              </a:rPr>
              <a:t> ~ </a:t>
            </a:r>
            <a:r>
              <a:rPr lang="en-US" sz="3200" b="1" i="1" dirty="0">
                <a:solidFill>
                  <a:srgbClr val="FFFF00"/>
                </a:solidFill>
                <a:effectLst>
                  <a:outerShdw blurRad="38100" dist="38100" dir="2700000" algn="tl">
                    <a:srgbClr val="000000">
                      <a:alpha val="43137"/>
                    </a:srgbClr>
                  </a:outerShdw>
                </a:effectLst>
              </a:rPr>
              <a:t>charisma</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grace gift</a:t>
            </a:r>
            <a:r>
              <a:rPr lang="en-US" sz="3200" b="1" dirty="0">
                <a:effectLst>
                  <a:outerShdw blurRad="38100" dist="38100" dir="2700000" algn="tl">
                    <a:srgbClr val="000000">
                      <a:alpha val="43137"/>
                    </a:srgbClr>
                  </a:outerShdw>
                </a:effectLst>
                <a:latin typeface="+mj-lt"/>
              </a:rPr>
              <a:t>, or </a:t>
            </a:r>
            <a:r>
              <a:rPr lang="en-US" sz="3200" b="1" i="1" dirty="0">
                <a:effectLst>
                  <a:outerShdw blurRad="38100" dist="38100" dir="2700000" algn="tl">
                    <a:srgbClr val="000000">
                      <a:alpha val="43137"/>
                    </a:srgbClr>
                  </a:outerShdw>
                </a:effectLst>
                <a:latin typeface="+mj-lt"/>
              </a:rPr>
              <a:t>a thing of grace</a:t>
            </a:r>
            <a:endParaRPr lang="en-US" sz="3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998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p:bldLst>
  </p:timing>
</p:sld>
</file>

<file path=ppt/theme/theme1.xml><?xml version="1.0" encoding="utf-8"?>
<a:theme xmlns:a="http://schemas.openxmlformats.org/drawingml/2006/main" name="Office Theme">
  <a:themeElements>
    <a:clrScheme name="1 John">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_John">
      <a:majorFont>
        <a:latin typeface="Abadi MT Condensed"/>
        <a:ea typeface=""/>
        <a:cs typeface=""/>
      </a:majorFont>
      <a:minorFont>
        <a:latin typeface="Constant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badi MT Condensed" panose="020B0506030101010103" pitchFamily="34" charset="0"/>
          </a:defRPr>
        </a:defPPr>
      </a:lstStyle>
    </a:txDef>
  </a:objectDefaults>
  <a:extraClrSchemeLst/>
  <a:extLst>
    <a:ext uri="{05A4C25C-085E-4340-85A3-A5531E510DB2}">
      <thm15:themeFamily xmlns:thm15="http://schemas.microsoft.com/office/thememl/2012/main" name="Presentation2" id="{DA2D955A-1162-4868-BA7C-BA0DAF9E2C2D}" vid="{4CA64407-5F43-4094-BC39-079A56C26426}"/>
    </a:ext>
  </a:extLst>
</a:theme>
</file>

<file path=docProps/app.xml><?xml version="1.0" encoding="utf-8"?>
<Properties xmlns="http://schemas.openxmlformats.org/officeDocument/2006/extended-properties" xmlns:vt="http://schemas.openxmlformats.org/officeDocument/2006/docPropsVTypes">
  <Template>1 John</Template>
  <TotalTime>1779</TotalTime>
  <Words>539</Words>
  <Application>Microsoft Office PowerPoint</Application>
  <PresentationFormat>On-screen Show (4:3)</PresentationFormat>
  <Paragraphs>59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Constantia</vt:lpstr>
      <vt:lpstr>Abadi MT Condensed</vt:lpstr>
      <vt:lpstr>Arial</vt:lpstr>
      <vt:lpstr>Lucida Calligraphy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21</cp:revision>
  <dcterms:created xsi:type="dcterms:W3CDTF">2017-03-16T15:22:46Z</dcterms:created>
  <dcterms:modified xsi:type="dcterms:W3CDTF">2017-03-18T21:10:11Z</dcterms:modified>
</cp:coreProperties>
</file>